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7" r:id="rId2"/>
    <p:sldId id="258" r:id="rId3"/>
    <p:sldId id="261" r:id="rId4"/>
    <p:sldId id="260" r:id="rId5"/>
    <p:sldId id="259"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22"/>
    <p:restoredTop sz="88584"/>
  </p:normalViewPr>
  <p:slideViewPr>
    <p:cSldViewPr snapToGrid="0" snapToObjects="1">
      <p:cViewPr>
        <p:scale>
          <a:sx n="166" d="100"/>
          <a:sy n="166" d="100"/>
        </p:scale>
        <p:origin x="-216"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57FB8-B78C-7345-A2B6-DE9B70CFCDB1}" type="datetimeFigureOut">
              <a:rPr lang="en-US" smtClean="0"/>
              <a:t>12/28/17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207665-BCA9-7B41-8085-97D5BBC9A0D2}" type="slidenum">
              <a:rPr lang="en-US" smtClean="0"/>
              <a:t>‹#›</a:t>
            </a:fld>
            <a:endParaRPr lang="en-US"/>
          </a:p>
        </p:txBody>
      </p:sp>
    </p:spTree>
    <p:extLst>
      <p:ext uri="{BB962C8B-B14F-4D97-AF65-F5344CB8AC3E}">
        <p14:creationId xmlns:p14="http://schemas.microsoft.com/office/powerpoint/2010/main" val="324383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a:t>
            </a:r>
            <a:r>
              <a:rPr lang="en-US" baseline="0" dirty="0" smtClean="0"/>
              <a:t> 5. Number of high purity bins (less than 5% contamination) extracted with 70%, 80%, 90%, and 95% completion using original binning software (metaBAT2, MaxBin2, and CONCOCT) and bin refining algorithms (</a:t>
            </a:r>
            <a:r>
              <a:rPr lang="en-US" baseline="0" dirty="0" err="1" smtClean="0"/>
              <a:t>Binning_refiner</a:t>
            </a:r>
            <a:r>
              <a:rPr lang="en-US" baseline="0" dirty="0" smtClean="0"/>
              <a:t>, </a:t>
            </a:r>
            <a:r>
              <a:rPr lang="en-US" baseline="0" dirty="0" err="1" smtClean="0"/>
              <a:t>DAS_Tool</a:t>
            </a:r>
            <a:r>
              <a:rPr lang="en-US" baseline="0" dirty="0" smtClean="0"/>
              <a:t>, metaWRAP, and metaWRAP with reassembly). Completion and contamination were estimated with </a:t>
            </a:r>
            <a:r>
              <a:rPr lang="en-US" baseline="0" dirty="0" err="1" smtClean="0"/>
              <a:t>CheckM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1</a:t>
            </a:fld>
            <a:endParaRPr lang="en-US"/>
          </a:p>
        </p:txBody>
      </p:sp>
    </p:spTree>
    <p:extLst>
      <p:ext uri="{BB962C8B-B14F-4D97-AF65-F5344CB8AC3E}">
        <p14:creationId xmlns:p14="http://schemas.microsoft.com/office/powerpoint/2010/main" val="1215095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6. A: </a:t>
            </a:r>
            <a:r>
              <a:rPr lang="en-US" dirty="0" err="1" smtClean="0"/>
              <a:t>Blobplot</a:t>
            </a:r>
            <a:r>
              <a:rPr lang="en-US" baseline="0" dirty="0" smtClean="0"/>
              <a:t> visualization of three metagenomic data sets, showing the GC and average coverage of each contig in the assemblies, and annotated with (A) the taxonomy at the phylum level as determined by BLAST, and (B) the bins that they belong to. Only bins with a completion </a:t>
            </a:r>
            <a:r>
              <a:rPr lang="en-US" baseline="0" dirty="0" err="1" smtClean="0"/>
              <a:t>greather</a:t>
            </a:r>
            <a:r>
              <a:rPr lang="en-US" baseline="0" dirty="0" smtClean="0"/>
              <a:t> than 50% and contamination less than 10% are annotated.</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2</a:t>
            </a:fld>
            <a:endParaRPr lang="en-US"/>
          </a:p>
        </p:txBody>
      </p:sp>
    </p:spTree>
    <p:extLst>
      <p:ext uri="{BB962C8B-B14F-4D97-AF65-F5344CB8AC3E}">
        <p14:creationId xmlns:p14="http://schemas.microsoft.com/office/powerpoint/2010/main" val="2081945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Supplemental</a:t>
            </a:r>
            <a:r>
              <a:rPr lang="en-US" baseline="0" dirty="0" smtClean="0"/>
              <a:t> Figure: Taxonomic distribution estimated with the Kraken module of metaWRAP of three different metagenomic sample types. Based on KRAKEN taxonomy of reads subsampled to 10 million reads.</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3</a:t>
            </a:fld>
            <a:endParaRPr lang="en-US"/>
          </a:p>
        </p:txBody>
      </p:sp>
    </p:spTree>
    <p:extLst>
      <p:ext uri="{BB962C8B-B14F-4D97-AF65-F5344CB8AC3E}">
        <p14:creationId xmlns:p14="http://schemas.microsoft.com/office/powerpoint/2010/main" val="1692397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Supplemental Figure: Percent</a:t>
            </a:r>
            <a:r>
              <a:rPr lang="en-US" baseline="0" dirty="0" smtClean="0"/>
              <a:t> of bins from three metagenomic sample sources classified at different taxonomic ranks using the </a:t>
            </a:r>
            <a:r>
              <a:rPr lang="en-US" baseline="0" dirty="0" err="1" smtClean="0"/>
              <a:t>Classify_bins</a:t>
            </a:r>
            <a:r>
              <a:rPr lang="en-US" baseline="0" dirty="0" smtClean="0"/>
              <a:t> module of metaWRAP. </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4</a:t>
            </a:fld>
            <a:endParaRPr lang="en-US"/>
          </a:p>
        </p:txBody>
      </p:sp>
    </p:spTree>
    <p:extLst>
      <p:ext uri="{BB962C8B-B14F-4D97-AF65-F5344CB8AC3E}">
        <p14:creationId xmlns:p14="http://schemas.microsoft.com/office/powerpoint/2010/main" val="235263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Supplemental Figure. Distribution of the taxonomy among Bacterial bins</a:t>
            </a:r>
            <a:r>
              <a:rPr lang="en-US" baseline="0" dirty="0" smtClean="0"/>
              <a:t> extracted from three different microbial communities using </a:t>
            </a:r>
            <a:r>
              <a:rPr lang="en-US" baseline="0" dirty="0" err="1" smtClean="0"/>
              <a:t>metaWRAP’s</a:t>
            </a:r>
            <a:r>
              <a:rPr lang="en-US" baseline="0" dirty="0" smtClean="0"/>
              <a:t> </a:t>
            </a:r>
            <a:r>
              <a:rPr lang="en-US" baseline="0" dirty="0" err="1" smtClean="0"/>
              <a:t>Bin_refinement</a:t>
            </a:r>
            <a:r>
              <a:rPr lang="en-US" baseline="0" dirty="0" smtClean="0"/>
              <a:t> module. Taxonomy estimated with </a:t>
            </a:r>
            <a:r>
              <a:rPr lang="en-US" baseline="0" dirty="0" err="1" smtClean="0"/>
              <a:t>metaWRAP’s</a:t>
            </a:r>
            <a:r>
              <a:rPr lang="en-US" baseline="0" dirty="0" smtClean="0"/>
              <a:t> </a:t>
            </a:r>
            <a:r>
              <a:rPr lang="en-US" baseline="0" dirty="0" err="1" smtClean="0"/>
              <a:t>Classify_bins</a:t>
            </a:r>
            <a:r>
              <a:rPr lang="en-US" baseline="0" dirty="0" smtClean="0"/>
              <a:t> module.</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5</a:t>
            </a:fld>
            <a:endParaRPr lang="en-US"/>
          </a:p>
        </p:txBody>
      </p:sp>
    </p:spTree>
    <p:extLst>
      <p:ext uri="{BB962C8B-B14F-4D97-AF65-F5344CB8AC3E}">
        <p14:creationId xmlns:p14="http://schemas.microsoft.com/office/powerpoint/2010/main" val="1678087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Supplemental</a:t>
            </a:r>
            <a:r>
              <a:rPr lang="en-US" baseline="0" dirty="0" smtClean="0"/>
              <a:t> Figure. </a:t>
            </a:r>
            <a:r>
              <a:rPr lang="en-US" baseline="0" dirty="0" err="1" smtClean="0"/>
              <a:t>Heatmaps</a:t>
            </a:r>
            <a:r>
              <a:rPr lang="en-US" baseline="0" dirty="0" smtClean="0"/>
              <a:t> showing the log of bin abundance of extracted bins (&gt;50% completion, &lt;10% contamination) across samples in three microbiomes, as determined by </a:t>
            </a:r>
            <a:r>
              <a:rPr lang="en-US" baseline="0" dirty="0" err="1" smtClean="0"/>
              <a:t>metaWRAP’s</a:t>
            </a:r>
            <a:r>
              <a:rPr lang="en-US" baseline="0" dirty="0" smtClean="0"/>
              <a:t> </a:t>
            </a:r>
            <a:r>
              <a:rPr lang="en-US" baseline="0" dirty="0" err="1" smtClean="0"/>
              <a:t>Quant_bins</a:t>
            </a:r>
            <a:r>
              <a:rPr lang="en-US" baseline="0" dirty="0" smtClean="0"/>
              <a:t> module. Abundance is as the average read coverage of each bin, standardized to 100M reads in each sample library.</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6</a:t>
            </a:fld>
            <a:endParaRPr lang="en-US"/>
          </a:p>
        </p:txBody>
      </p:sp>
    </p:spTree>
    <p:extLst>
      <p:ext uri="{BB962C8B-B14F-4D97-AF65-F5344CB8AC3E}">
        <p14:creationId xmlns:p14="http://schemas.microsoft.com/office/powerpoint/2010/main" val="34926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90245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449482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748643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09081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B71D36-4CE4-1843-8BFB-CBC045A54C63}"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226345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B71D36-4CE4-1843-8BFB-CBC045A54C63}" type="datetimeFigureOut">
              <a:rPr lang="en-US" smtClean="0"/>
              <a:t>12/28/17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783905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BB71D36-4CE4-1843-8BFB-CBC045A54C63}" type="datetimeFigureOut">
              <a:rPr lang="en-US" smtClean="0"/>
              <a:t>12/28/17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075971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B71D36-4CE4-1843-8BFB-CBC045A54C63}" type="datetimeFigureOut">
              <a:rPr lang="en-US" smtClean="0"/>
              <a:t>12/28/17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203613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B71D36-4CE4-1843-8BFB-CBC045A54C63}" type="datetimeFigureOut">
              <a:rPr lang="en-US" smtClean="0"/>
              <a:t>12/28/17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220509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71D36-4CE4-1843-8BFB-CBC045A54C63}" type="datetimeFigureOut">
              <a:rPr lang="en-US" smtClean="0"/>
              <a:t>12/28/17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346025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71D36-4CE4-1843-8BFB-CBC045A54C63}" type="datetimeFigureOut">
              <a:rPr lang="en-US" smtClean="0"/>
              <a:t>12/28/17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2720558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71D36-4CE4-1843-8BFB-CBC045A54C63}" type="datetimeFigureOut">
              <a:rPr lang="en-US" smtClean="0"/>
              <a:t>12/28/17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BE8D84-2F25-514C-AB16-718DC6C5F211}" type="slidenum">
              <a:rPr lang="en-US" smtClean="0"/>
              <a:t>‹#›</a:t>
            </a:fld>
            <a:endParaRPr lang="en-US"/>
          </a:p>
        </p:txBody>
      </p:sp>
    </p:spTree>
    <p:extLst>
      <p:ext uri="{BB962C8B-B14F-4D97-AF65-F5344CB8AC3E}">
        <p14:creationId xmlns:p14="http://schemas.microsoft.com/office/powerpoint/2010/main" val="1678797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10000" y="0"/>
            <a:ext cx="4572000" cy="6858000"/>
          </a:xfrm>
          <a:prstGeom prst="rect">
            <a:avLst/>
          </a:prstGeom>
        </p:spPr>
      </p:pic>
    </p:spTree>
    <p:extLst>
      <p:ext uri="{BB962C8B-B14F-4D97-AF65-F5344CB8AC3E}">
        <p14:creationId xmlns:p14="http://schemas.microsoft.com/office/powerpoint/2010/main" val="15925092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72781" y="0"/>
            <a:ext cx="6234545" cy="6858000"/>
          </a:xfrm>
          <a:prstGeom prst="rect">
            <a:avLst/>
          </a:prstGeom>
        </p:spPr>
      </p:pic>
    </p:spTree>
    <p:extLst>
      <p:ext uri="{BB962C8B-B14F-4D97-AF65-F5344CB8AC3E}">
        <p14:creationId xmlns:p14="http://schemas.microsoft.com/office/powerpoint/2010/main" val="16919684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clrChange>
              <a:clrFrom>
                <a:srgbClr val="FFFFFF"/>
              </a:clrFrom>
              <a:clrTo>
                <a:srgbClr val="FFFFFF">
                  <a:alpha val="0"/>
                </a:srgbClr>
              </a:clrTo>
            </a:clrChange>
          </a:blip>
          <a:srcRect b="2570"/>
          <a:stretch/>
        </p:blipFill>
        <p:spPr>
          <a:xfrm>
            <a:off x="4029075" y="1607803"/>
            <a:ext cx="4101471" cy="3692859"/>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0" y="1116091"/>
            <a:ext cx="4798220" cy="4342486"/>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blip>
          <a:stretch>
            <a:fillRect/>
          </a:stretch>
        </p:blipFill>
        <p:spPr>
          <a:xfrm>
            <a:off x="7840099" y="1062284"/>
            <a:ext cx="4543109" cy="4342486"/>
          </a:xfrm>
          <a:prstGeom prst="rect">
            <a:avLst/>
          </a:prstGeom>
        </p:spPr>
      </p:pic>
      <p:sp>
        <p:nvSpPr>
          <p:cNvPr id="7" name="TextBox 6"/>
          <p:cNvSpPr txBox="1"/>
          <p:nvPr/>
        </p:nvSpPr>
        <p:spPr>
          <a:xfrm>
            <a:off x="1643198" y="562093"/>
            <a:ext cx="1145314" cy="553998"/>
          </a:xfrm>
          <a:prstGeom prst="rect">
            <a:avLst/>
          </a:prstGeom>
          <a:noFill/>
        </p:spPr>
        <p:txBody>
          <a:bodyPr wrap="none" rtlCol="0">
            <a:spAutoFit/>
          </a:bodyPr>
          <a:lstStyle/>
          <a:p>
            <a:r>
              <a:rPr lang="en-US" sz="3000" dirty="0" smtClean="0"/>
              <a:t>Water</a:t>
            </a:r>
            <a:endParaRPr lang="en-US" sz="3000" dirty="0"/>
          </a:p>
        </p:txBody>
      </p:sp>
      <p:sp>
        <p:nvSpPr>
          <p:cNvPr id="8" name="TextBox 7"/>
          <p:cNvSpPr txBox="1"/>
          <p:nvPr/>
        </p:nvSpPr>
        <p:spPr>
          <a:xfrm>
            <a:off x="5733356" y="569605"/>
            <a:ext cx="756938" cy="553998"/>
          </a:xfrm>
          <a:prstGeom prst="rect">
            <a:avLst/>
          </a:prstGeom>
          <a:noFill/>
        </p:spPr>
        <p:txBody>
          <a:bodyPr wrap="none" rtlCol="0">
            <a:spAutoFit/>
          </a:bodyPr>
          <a:lstStyle/>
          <a:p>
            <a:r>
              <a:rPr lang="en-US" sz="3000" dirty="0" smtClean="0"/>
              <a:t>Gut</a:t>
            </a:r>
            <a:endParaRPr lang="en-US" sz="3000" dirty="0"/>
          </a:p>
        </p:txBody>
      </p:sp>
      <p:sp>
        <p:nvSpPr>
          <p:cNvPr id="9" name="TextBox 8"/>
          <p:cNvSpPr txBox="1"/>
          <p:nvPr/>
        </p:nvSpPr>
        <p:spPr>
          <a:xfrm>
            <a:off x="9708187" y="569605"/>
            <a:ext cx="740908" cy="553998"/>
          </a:xfrm>
          <a:prstGeom prst="rect">
            <a:avLst/>
          </a:prstGeom>
          <a:noFill/>
        </p:spPr>
        <p:txBody>
          <a:bodyPr wrap="none" rtlCol="0">
            <a:spAutoFit/>
          </a:bodyPr>
          <a:lstStyle/>
          <a:p>
            <a:r>
              <a:rPr lang="en-US" sz="3000" dirty="0" smtClean="0"/>
              <a:t>Soil</a:t>
            </a:r>
            <a:endParaRPr lang="en-US" sz="3000" dirty="0"/>
          </a:p>
        </p:txBody>
      </p:sp>
    </p:spTree>
    <p:extLst>
      <p:ext uri="{BB962C8B-B14F-4D97-AF65-F5344CB8AC3E}">
        <p14:creationId xmlns:p14="http://schemas.microsoft.com/office/powerpoint/2010/main" val="132485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81200" y="0"/>
            <a:ext cx="8229600" cy="6858000"/>
          </a:xfrm>
          <a:prstGeom prst="rect">
            <a:avLst/>
          </a:prstGeom>
        </p:spPr>
      </p:pic>
    </p:spTree>
    <p:extLst>
      <p:ext uri="{BB962C8B-B14F-4D97-AF65-F5344CB8AC3E}">
        <p14:creationId xmlns:p14="http://schemas.microsoft.com/office/powerpoint/2010/main" val="2135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385311" y="1828800"/>
            <a:ext cx="4457575" cy="3666565"/>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3925511" y="1749425"/>
            <a:ext cx="4023490" cy="3980329"/>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blip>
          <a:stretch>
            <a:fillRect/>
          </a:stretch>
        </p:blipFill>
        <p:spPr>
          <a:xfrm>
            <a:off x="7295070" y="2045260"/>
            <a:ext cx="4194131" cy="3520513"/>
          </a:xfrm>
          <a:prstGeom prst="rect">
            <a:avLst/>
          </a:prstGeom>
        </p:spPr>
      </p:pic>
      <p:sp>
        <p:nvSpPr>
          <p:cNvPr id="7" name="TextBox 6"/>
          <p:cNvSpPr txBox="1"/>
          <p:nvPr/>
        </p:nvSpPr>
        <p:spPr>
          <a:xfrm>
            <a:off x="1412180" y="1363578"/>
            <a:ext cx="2258695" cy="461665"/>
          </a:xfrm>
          <a:prstGeom prst="rect">
            <a:avLst/>
          </a:prstGeom>
          <a:noFill/>
        </p:spPr>
        <p:txBody>
          <a:bodyPr wrap="none" rtlCol="0">
            <a:spAutoFit/>
          </a:bodyPr>
          <a:lstStyle/>
          <a:p>
            <a:r>
              <a:rPr lang="en-US" sz="2400" dirty="0" smtClean="0"/>
              <a:t>Water (235 bins)</a:t>
            </a:r>
            <a:endParaRPr lang="en-US" sz="2400" dirty="0"/>
          </a:p>
        </p:txBody>
      </p:sp>
      <p:sp>
        <p:nvSpPr>
          <p:cNvPr id="8" name="TextBox 7"/>
          <p:cNvSpPr txBox="1"/>
          <p:nvPr/>
        </p:nvSpPr>
        <p:spPr>
          <a:xfrm>
            <a:off x="4842886" y="1363577"/>
            <a:ext cx="1947969" cy="461665"/>
          </a:xfrm>
          <a:prstGeom prst="rect">
            <a:avLst/>
          </a:prstGeom>
          <a:noFill/>
        </p:spPr>
        <p:txBody>
          <a:bodyPr wrap="none" rtlCol="0">
            <a:spAutoFit/>
          </a:bodyPr>
          <a:lstStyle/>
          <a:p>
            <a:r>
              <a:rPr lang="en-US" sz="2400" smtClean="0"/>
              <a:t>Gut (147 bins)</a:t>
            </a:r>
            <a:endParaRPr lang="en-US" sz="2400" dirty="0"/>
          </a:p>
        </p:txBody>
      </p:sp>
      <p:sp>
        <p:nvSpPr>
          <p:cNvPr id="9" name="TextBox 8"/>
          <p:cNvSpPr txBox="1"/>
          <p:nvPr/>
        </p:nvSpPr>
        <p:spPr>
          <a:xfrm>
            <a:off x="8248444" y="1363577"/>
            <a:ext cx="1933543" cy="461665"/>
          </a:xfrm>
          <a:prstGeom prst="rect">
            <a:avLst/>
          </a:prstGeom>
          <a:noFill/>
        </p:spPr>
        <p:txBody>
          <a:bodyPr wrap="none" rtlCol="0">
            <a:spAutoFit/>
          </a:bodyPr>
          <a:lstStyle/>
          <a:p>
            <a:r>
              <a:rPr lang="en-US" sz="2400" smtClean="0"/>
              <a:t>Soil (134 bins)</a:t>
            </a:r>
            <a:endParaRPr lang="en-US" sz="2400" dirty="0"/>
          </a:p>
        </p:txBody>
      </p:sp>
      <p:sp>
        <p:nvSpPr>
          <p:cNvPr id="10" name="Rectangle 9"/>
          <p:cNvSpPr/>
          <p:nvPr/>
        </p:nvSpPr>
        <p:spPr>
          <a:xfrm>
            <a:off x="519953" y="1255058"/>
            <a:ext cx="10865223" cy="4240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Tree>
    <p:extLst>
      <p:ext uri="{BB962C8B-B14F-4D97-AF65-F5344CB8AC3E}">
        <p14:creationId xmlns:p14="http://schemas.microsoft.com/office/powerpoint/2010/main" val="1624995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8148638" y="1385887"/>
            <a:ext cx="4043362" cy="4043362"/>
          </a:xfrm>
          <a:prstGeom prst="rect">
            <a:avLst/>
          </a:prstGeom>
        </p:spPr>
      </p:pic>
      <p:pic>
        <p:nvPicPr>
          <p:cNvPr id="10" name="Picture 9"/>
          <p:cNvPicPr>
            <a:picLocks noChangeAspect="1"/>
          </p:cNvPicPr>
          <p:nvPr/>
        </p:nvPicPr>
        <p:blipFill>
          <a:blip r:embed="rId4"/>
          <a:stretch>
            <a:fillRect/>
          </a:stretch>
        </p:blipFill>
        <p:spPr>
          <a:xfrm>
            <a:off x="4105276" y="1385887"/>
            <a:ext cx="4043362" cy="4043362"/>
          </a:xfrm>
          <a:prstGeom prst="rect">
            <a:avLst/>
          </a:prstGeom>
        </p:spPr>
      </p:pic>
      <p:pic>
        <p:nvPicPr>
          <p:cNvPr id="12" name="Picture 11"/>
          <p:cNvPicPr>
            <a:picLocks noChangeAspect="1"/>
          </p:cNvPicPr>
          <p:nvPr/>
        </p:nvPicPr>
        <p:blipFill>
          <a:blip r:embed="rId5"/>
          <a:stretch>
            <a:fillRect/>
          </a:stretch>
        </p:blipFill>
        <p:spPr>
          <a:xfrm>
            <a:off x="61914" y="1385887"/>
            <a:ext cx="4043362" cy="4043362"/>
          </a:xfrm>
          <a:prstGeom prst="rect">
            <a:avLst/>
          </a:prstGeom>
        </p:spPr>
      </p:pic>
    </p:spTree>
    <p:extLst>
      <p:ext uri="{BB962C8B-B14F-4D97-AF65-F5344CB8AC3E}">
        <p14:creationId xmlns:p14="http://schemas.microsoft.com/office/powerpoint/2010/main" val="123877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1533</TotalTime>
  <Words>297</Words>
  <Application>Microsoft Macintosh PowerPoint</Application>
  <PresentationFormat>Widescreen</PresentationFormat>
  <Paragraphs>18</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German Uritskiy</dc:creator>
  <cp:lastModifiedBy>German Uritskiy</cp:lastModifiedBy>
  <cp:revision>18</cp:revision>
  <dcterms:created xsi:type="dcterms:W3CDTF">2017-12-22T15:10:55Z</dcterms:created>
  <dcterms:modified xsi:type="dcterms:W3CDTF">2017-12-28T18:57:52Z</dcterms:modified>
</cp:coreProperties>
</file>